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Proxima Nova"/>
      <p:regular r:id="rId12"/>
      <p:bold r:id="rId13"/>
      <p:italic r:id="rId14"/>
      <p:boldItalic r:id="rId15"/>
    </p:embeddedFont>
    <p:embeddedFont>
      <p:font typeface="Alfa Slab One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roximaNova-bold.fntdata"/><Relationship Id="rId12" Type="http://schemas.openxmlformats.org/officeDocument/2006/relationships/font" Target="fonts/ProximaNova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roximaNova-boldItalic.fntdata"/><Relationship Id="rId14" Type="http://schemas.openxmlformats.org/officeDocument/2006/relationships/font" Target="fonts/ProximaNova-italic.fntdata"/><Relationship Id="rId16" Type="http://schemas.openxmlformats.org/officeDocument/2006/relationships/font" Target="fonts/AlfaSlabOn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ca3da3d623_0_2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ca3da3d623_0_2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a3da3d623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a3da3d623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ca3da3d623_0_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ca3da3d623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a3da3d623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a3da3d623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ca3da3d623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ca3da3d623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ca3da3d623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ca3da3d623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ame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becker-digital.com/gen-z-vs-millennials/" TargetMode="External"/><Relationship Id="rId4" Type="http://schemas.openxmlformats.org/officeDocument/2006/relationships/hyperlink" Target="https://www.dataforprogress.org/blog/2019/1/29/unpacking-millennials-racial-attitudes" TargetMode="External"/><Relationship Id="rId5" Type="http://schemas.openxmlformats.org/officeDocument/2006/relationships/hyperlink" Target="https://doi.org/10.1177%2F0731121420915868" TargetMode="External"/><Relationship Id="rId6" Type="http://schemas.openxmlformats.org/officeDocument/2006/relationships/hyperlink" Target="https://doi.org/10.3898/136266216819377002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6A5AF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338925" y="2697600"/>
            <a:ext cx="8114400" cy="2445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Millennials</a:t>
            </a:r>
            <a:r>
              <a:rPr lang="en" sz="2400"/>
              <a:t> and Gen Z Perspective on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 Black Lives Matter 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 Alexander Gavgavyan </a:t>
            </a:r>
            <a:endParaRPr sz="140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3476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Purpose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research project will</a:t>
            </a:r>
            <a:r>
              <a:rPr lang="en"/>
              <a:t> investigate the similarities/differences of opinions between Millennials and Gen Z on black lives matter and if there has been a decline of racist beliefs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RQ1: What </a:t>
            </a:r>
            <a:r>
              <a:rPr lang="en"/>
              <a:t>significant</a:t>
            </a:r>
            <a:r>
              <a:rPr lang="en"/>
              <a:t> factor(s) have played a role for Millennials and Gen Z on their perspective of black lives matter?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Theoretical Framework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Critical Theory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Understanding, critiquing, and explaining society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Analyze millennials and gen Z growing up in current day </a:t>
            </a:r>
            <a:r>
              <a:rPr lang="en"/>
              <a:t>societal</a:t>
            </a:r>
            <a:r>
              <a:rPr lang="en"/>
              <a:t>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Explain how </a:t>
            </a:r>
            <a:r>
              <a:rPr lang="en"/>
              <a:t>societal</a:t>
            </a:r>
            <a:r>
              <a:rPr lang="en"/>
              <a:t> views have changed and why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Understand the shift of </a:t>
            </a:r>
            <a:r>
              <a:rPr lang="en"/>
              <a:t>societal</a:t>
            </a:r>
            <a:r>
              <a:rPr lang="en"/>
              <a:t> perspectives on black lives and racism </a:t>
            </a:r>
            <a:endParaRPr/>
          </a:p>
          <a:p>
            <a:pPr indent="0" lvl="0" marL="9144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Methods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rgbClr val="FFFFFF"/>
                </a:highlight>
              </a:rPr>
              <a:t>Anonymous surveys </a:t>
            </a:r>
            <a:endParaRPr>
              <a:highlight>
                <a:srgbClr val="FFFFFF"/>
              </a:highlight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>
                <a:highlight>
                  <a:srgbClr val="FFFFFF"/>
                </a:highlight>
              </a:rPr>
              <a:t>Men and women (1985-2002) </a:t>
            </a:r>
            <a:endParaRPr>
              <a:highlight>
                <a:srgbClr val="FFFFFF"/>
              </a:highlight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>
                <a:highlight>
                  <a:srgbClr val="FFFFFF"/>
                </a:highlight>
              </a:rPr>
              <a:t>10 questions </a:t>
            </a:r>
            <a:endParaRPr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highlight>
                  <a:schemeClr val="lt1"/>
                </a:highlight>
              </a:rPr>
              <a:t>Textual or secondary data analysis </a:t>
            </a:r>
            <a:endParaRPr>
              <a:highlight>
                <a:schemeClr val="lt1"/>
              </a:highlight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>
                <a:highlight>
                  <a:schemeClr val="lt1"/>
                </a:highlight>
              </a:rPr>
              <a:t>Scholarly journals, books, articles, etc. </a:t>
            </a:r>
            <a:endParaRPr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Scientific/scholarly significance of study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D3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Millennials and Gen Z are known to be less racist and more accepting of other races than previous generations.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Racism is a learned behavior, so how are these two generations different?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has changed between generations?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 Millennials and Gen Z have similar or different perspectives on race? Is there an increase or decline of racism from either? How?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Do they believe in Black Lives Matter? Do they support it?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29337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200">
                <a:highlight>
                  <a:srgbClr val="FFFFFF"/>
                </a:highlight>
              </a:rPr>
              <a:t>Becker Digital. (</a:t>
            </a:r>
            <a:r>
              <a:rPr lang="en" sz="1200"/>
              <a:t>2019)</a:t>
            </a:r>
            <a:r>
              <a:rPr lang="en" sz="1200">
                <a:highlight>
                  <a:srgbClr val="FFFFFF"/>
                </a:highlight>
              </a:rPr>
              <a:t>. “</a:t>
            </a:r>
            <a:r>
              <a:rPr lang="en" sz="1200"/>
              <a:t>Gen Z vs Millennials: Generation Differences and Similarities</a:t>
            </a:r>
            <a:r>
              <a:rPr lang="en" sz="1200">
                <a:highlight>
                  <a:srgbClr val="FFFFFF"/>
                </a:highlight>
              </a:rPr>
              <a:t>.” Becker Digital. 	     </a:t>
            </a:r>
            <a:r>
              <a:rPr lang="en" sz="1200">
                <a:uFill>
                  <a:noFill/>
                </a:uFill>
                <a:hlinkClick r:id="rId3"/>
              </a:rPr>
              <a:t>https://becker-digital.com/gen-z-vs-millennials/</a:t>
            </a:r>
            <a:endParaRPr sz="1200"/>
          </a:p>
          <a:p>
            <a:pPr indent="-29337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200"/>
              <a:t>Davis, N. (2019). </a:t>
            </a:r>
            <a:r>
              <a:rPr lang="en" sz="1200"/>
              <a:t>Millennials</a:t>
            </a:r>
            <a:r>
              <a:rPr lang="en" sz="1200"/>
              <a:t> are more likely to oppose racism. </a:t>
            </a:r>
            <a:r>
              <a:rPr i="1" lang="en" sz="1200"/>
              <a:t>Data for Progress. </a:t>
            </a:r>
            <a:r>
              <a:rPr lang="en" sz="1200">
                <a:uFill>
                  <a:noFill/>
                </a:uFill>
                <a:hlinkClick r:id="rId4"/>
              </a:rPr>
              <a:t>https://www.dataforprogress.org/blog/2019/1/29/unpacking-millennials-racial-attitudes</a:t>
            </a:r>
            <a:endParaRPr sz="1200"/>
          </a:p>
          <a:p>
            <a:pPr indent="-29337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200">
                <a:highlight>
                  <a:srgbClr val="FFFFFF"/>
                </a:highlight>
              </a:rPr>
              <a:t>Kaplan, E. B. (2020). </a:t>
            </a:r>
            <a:r>
              <a:rPr lang="en" sz="1200"/>
              <a:t>The Millennial/Gen Z leftists are emerging: Are Sociologists ready for them? </a:t>
            </a:r>
            <a:r>
              <a:rPr i="1" lang="en" sz="1200"/>
              <a:t>Sage Journals. </a:t>
            </a:r>
            <a:r>
              <a:rPr lang="en" sz="1200">
                <a:uFill>
                  <a:noFill/>
                </a:uFill>
                <a:hlinkClick r:id="rId5"/>
              </a:rPr>
              <a:t>https://doi.org/10.1177/0731121420915868</a:t>
            </a:r>
            <a:endParaRPr i="1" sz="1200"/>
          </a:p>
          <a:p>
            <a:pPr indent="-29337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200"/>
              <a:t>Stanford Encyclopedia of Philosophy. (2005). Critical Theory. </a:t>
            </a:r>
            <a:r>
              <a:rPr i="1" lang="en" sz="1200"/>
              <a:t>Stanford Encyclopedia of Philosophy. </a:t>
            </a:r>
            <a:r>
              <a:rPr lang="en" sz="1200"/>
              <a:t>https://plato.stanford.edu/entries/critical-theory/</a:t>
            </a:r>
            <a:endParaRPr sz="1200"/>
          </a:p>
          <a:p>
            <a:pPr indent="-29337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200"/>
              <a:t>White, K. (2016). Black lives on campuses matter: Reflecting on the rise of the new black student movement. </a:t>
            </a:r>
            <a:r>
              <a:rPr i="1" lang="en" sz="1200"/>
              <a:t>Lawrence and Wishart. </a:t>
            </a:r>
            <a:r>
              <a:rPr lang="en" sz="1200">
                <a:uFill>
                  <a:noFill/>
                </a:uFill>
                <a:hlinkClick r:id="rId6"/>
              </a:rPr>
              <a:t>https://doi.org/10.3898/136266216819377002</a:t>
            </a:r>
            <a:endParaRPr i="1" sz="1200"/>
          </a:p>
          <a:p>
            <a:pPr indent="0" lvl="0" marL="457200" rtl="0" algn="l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200"/>
              <a:t>, 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